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gZqX27CFQVhYH0JpZG+eHeunV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Lat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8" Type="http://customschemas.google.com/relationships/presentationmetadata" Target="meta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8" name="Google Shape;208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6" name="Google Shape;22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5" name="Google Shape;245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9" name="Google Shape;19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2352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7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17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7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7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7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7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2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26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6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6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6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6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6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6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6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6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6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6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6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6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6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6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26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8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18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8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8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8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8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8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8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8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8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8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8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8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8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8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" name="Google Shape;39;p18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1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43" name="Google Shape;43;p1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20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2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0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20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21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8" name="Google Shape;58;p21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2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2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22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22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3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23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3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3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3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3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3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3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3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3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3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3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3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3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3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3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3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23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24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2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24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24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24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25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25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5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25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18.204: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 Slides Workshop</a:t>
            </a:r>
            <a:endParaRPr/>
          </a:p>
        </p:txBody>
      </p:sp>
      <p:sp>
        <p:nvSpPr>
          <p:cNvPr id="135" name="Google Shape;135;p1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László Lovász &amp; Malcah Effron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30 March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Use images instead of text when possible</a:t>
            </a:r>
            <a:endParaRPr sz="3200"/>
          </a:p>
        </p:txBody>
      </p:sp>
      <p:sp>
        <p:nvSpPr>
          <p:cNvPr id="211" name="Google Shape;211;p10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12" name="Google Shape;2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3" name="Google Shape;21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574" y="1515567"/>
            <a:ext cx="3954542" cy="2963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00700" y="1434133"/>
            <a:ext cx="4063221" cy="3044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Principles of visual design</a:t>
            </a:r>
            <a:endParaRPr sz="3200"/>
          </a:p>
        </p:txBody>
      </p:sp>
      <p:sp>
        <p:nvSpPr>
          <p:cNvPr id="220" name="Google Shape;220;p11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21" name="Google Shape;221;p11"/>
          <p:cNvSpPr txBox="1"/>
          <p:nvPr>
            <p:ph idx="2" type="body"/>
          </p:nvPr>
        </p:nvSpPr>
        <p:spPr>
          <a:xfrm>
            <a:off x="4933220" y="1567550"/>
            <a:ext cx="3931379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Show similar things in the same color/font/alignment, etc.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Show </a:t>
            </a:r>
            <a:r>
              <a:rPr lang="en" sz="1800">
                <a:solidFill>
                  <a:schemeClr val="accent2"/>
                </a:solidFill>
              </a:rPr>
              <a:t>different </a:t>
            </a:r>
            <a:r>
              <a:rPr lang="en" sz="1800">
                <a:solidFill>
                  <a:schemeClr val="lt1"/>
                </a:solidFill>
              </a:rPr>
              <a:t>things in </a:t>
            </a:r>
            <a:r>
              <a:rPr lang="en" sz="1800">
                <a:solidFill>
                  <a:schemeClr val="accent2"/>
                </a:solidFill>
              </a:rPr>
              <a:t>different </a:t>
            </a:r>
            <a:r>
              <a:rPr lang="en" sz="1800"/>
              <a:t>color</a:t>
            </a:r>
            <a:r>
              <a:rPr lang="en" sz="1800">
                <a:solidFill>
                  <a:schemeClr val="accent2"/>
                </a:solidFill>
              </a:rPr>
              <a:t>s</a:t>
            </a:r>
            <a:r>
              <a:rPr lang="en" sz="1800"/>
              <a:t>/font</a:t>
            </a:r>
            <a:r>
              <a:rPr lang="en" sz="1800">
                <a:solidFill>
                  <a:schemeClr val="accent2"/>
                </a:solidFill>
              </a:rPr>
              <a:t>s</a:t>
            </a:r>
            <a:r>
              <a:rPr lang="en" sz="1800"/>
              <a:t>/alignment</a:t>
            </a:r>
            <a:r>
              <a:rPr lang="en" sz="1800">
                <a:solidFill>
                  <a:schemeClr val="accent2"/>
                </a:solidFill>
              </a:rPr>
              <a:t>s</a:t>
            </a:r>
            <a:r>
              <a:rPr lang="en" sz="1800"/>
              <a:t>, etc.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Higher = more important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2400"/>
              <a:t>Bigger = more important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</p:txBody>
      </p:sp>
      <p:sp>
        <p:nvSpPr>
          <p:cNvPr id="222" name="Google Shape;22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3" name="Google Shape;22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" y="1295950"/>
            <a:ext cx="4610100" cy="34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Use navigation tools</a:t>
            </a:r>
            <a:endParaRPr sz="3200"/>
          </a:p>
        </p:txBody>
      </p:sp>
      <p:sp>
        <p:nvSpPr>
          <p:cNvPr id="229" name="Google Shape;229;p13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Number your slides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Section tabs can be useful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Duplicate slides to keep moving forward; don’t click back to repeat content</a:t>
            </a:r>
            <a:endParaRPr sz="1800"/>
          </a:p>
        </p:txBody>
      </p:sp>
      <p:sp>
        <p:nvSpPr>
          <p:cNvPr id="230" name="Google Shape;23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1" name="Google Shape;23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393" y="3424650"/>
            <a:ext cx="4299307" cy="105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550" y="1567550"/>
            <a:ext cx="459740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3"/>
          <p:cNvSpPr/>
          <p:nvPr/>
        </p:nvSpPr>
        <p:spPr>
          <a:xfrm>
            <a:off x="4269161" y="2195400"/>
            <a:ext cx="664050" cy="556150"/>
          </a:xfrm>
          <a:prstGeom prst="ellipse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3"/>
          <p:cNvSpPr/>
          <p:nvPr/>
        </p:nvSpPr>
        <p:spPr>
          <a:xfrm>
            <a:off x="4152900" y="4065350"/>
            <a:ext cx="689450" cy="673100"/>
          </a:xfrm>
          <a:prstGeom prst="ellipse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3"/>
          <p:cNvSpPr txBox="1"/>
          <p:nvPr/>
        </p:nvSpPr>
        <p:spPr>
          <a:xfrm>
            <a:off x="3924300" y="3124200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Summary of Slide Design Strategies: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Design for the audince, not notes for yourself</a:t>
            </a:r>
            <a:endParaRPr/>
          </a:p>
        </p:txBody>
      </p:sp>
      <p:sp>
        <p:nvSpPr>
          <p:cNvPr id="241" name="Google Shape;24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2" name="Google Shape;242;p14"/>
          <p:cNvSpPr txBox="1"/>
          <p:nvPr>
            <p:ph idx="4294967295" type="body"/>
          </p:nvPr>
        </p:nvSpPr>
        <p:spPr>
          <a:xfrm>
            <a:off x="0" y="1236663"/>
            <a:ext cx="8580438" cy="3590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Chunk &amp; pause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, i.e. only show as much new info on the slide as much as you will discuss for the next 30 seconds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Recall content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on slide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if introduced more than 2 slides ago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Callouts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, i.e. put the information you want to emphasize in a box, circle, underline, etc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Picture is worth 1000 words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, i.e. use images rather than lots of text whenever possible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Principles of visual design: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Show things are similar/different by formatting similarly/differently (color, shape, size, alignment, etc.)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Bigger = more important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Titles as headlines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rather than just names of sections or “proof con’t”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Number your slides!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&amp; related navigation tools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Section tabs on slides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Don’t go backward, duplicate and repeat slides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Try it yourself!</a:t>
            </a:r>
            <a:br>
              <a:rPr lang="en" sz="3200"/>
            </a:br>
            <a:r>
              <a:rPr lang="en"/>
              <a:t>Take the next few moments to sketch (paper) or build (software) a slide for your next presentation…</a:t>
            </a:r>
            <a:endParaRPr sz="3200"/>
          </a:p>
        </p:txBody>
      </p:sp>
      <p:sp>
        <p:nvSpPr>
          <p:cNvPr id="248" name="Google Shape;24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"/>
          <p:cNvSpPr txBox="1"/>
          <p:nvPr>
            <p:ph type="title"/>
          </p:nvPr>
        </p:nvSpPr>
        <p:spPr>
          <a:xfrm>
            <a:off x="366325" y="2053000"/>
            <a:ext cx="56076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Experiential Learning: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Some Sample Presentations</a:t>
            </a:r>
            <a:endParaRPr/>
          </a:p>
        </p:txBody>
      </p:sp>
      <p:sp>
        <p:nvSpPr>
          <p:cNvPr id="141" name="Google Shape;14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 txBox="1"/>
          <p:nvPr>
            <p:ph type="title"/>
          </p:nvPr>
        </p:nvSpPr>
        <p:spPr>
          <a:xfrm>
            <a:off x="1297500" y="352225"/>
            <a:ext cx="7437900" cy="9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What helps audiences understand content in slide talks? </a:t>
            </a:r>
            <a:endParaRPr/>
          </a:p>
        </p:txBody>
      </p:sp>
      <p:sp>
        <p:nvSpPr>
          <p:cNvPr id="147" name="Google Shape;147;p3"/>
          <p:cNvSpPr txBox="1"/>
          <p:nvPr>
            <p:ph idx="1" type="body"/>
          </p:nvPr>
        </p:nvSpPr>
        <p:spPr>
          <a:xfrm>
            <a:off x="1297500" y="1567550"/>
            <a:ext cx="7038900" cy="6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When watching the sample talk, answer the following questions:</a:t>
            </a:r>
            <a:endParaRPr sz="1800"/>
          </a:p>
          <a:p>
            <a:pPr indent="0" lvl="0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</p:txBody>
      </p:sp>
      <p:sp>
        <p:nvSpPr>
          <p:cNvPr id="148" name="Google Shape;148;p3"/>
          <p:cNvSpPr txBox="1"/>
          <p:nvPr/>
        </p:nvSpPr>
        <p:spPr>
          <a:xfrm>
            <a:off x="1297500" y="2093125"/>
            <a:ext cx="7337700" cy="6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(This slide will disappear, so you might want to write these down)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1297500" y="2698825"/>
            <a:ext cx="73377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are the main results/What is the main message?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are the main proof steps?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helped you answer questions 1&amp;2?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interfered with you being able to answer questions 1&amp;2?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"/>
          <p:cNvSpPr txBox="1"/>
          <p:nvPr>
            <p:ph type="title"/>
          </p:nvPr>
        </p:nvSpPr>
        <p:spPr>
          <a:xfrm>
            <a:off x="535400" y="1135075"/>
            <a:ext cx="48756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Based on the presentations, what did you notice were effective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slide strategies?</a:t>
            </a:r>
            <a:endParaRPr/>
          </a:p>
        </p:txBody>
      </p:sp>
      <p:sp>
        <p:nvSpPr>
          <p:cNvPr id="156" name="Google Shape;15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 txBox="1"/>
          <p:nvPr>
            <p:ph type="title"/>
          </p:nvPr>
        </p:nvSpPr>
        <p:spPr>
          <a:xfrm>
            <a:off x="823850" y="2053000"/>
            <a:ext cx="5389500" cy="17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Slide Design Strategies: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Design for the Audience!</a:t>
            </a:r>
            <a:endParaRPr/>
          </a:p>
        </p:txBody>
      </p:sp>
      <p:sp>
        <p:nvSpPr>
          <p:cNvPr id="162" name="Google Shape;16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Available softwares:</a:t>
            </a:r>
            <a:endParaRPr/>
          </a:p>
        </p:txBody>
      </p:sp>
      <p:sp>
        <p:nvSpPr>
          <p:cNvPr id="168" name="Google Shape;168;p6"/>
          <p:cNvSpPr txBox="1"/>
          <p:nvPr>
            <p:ph idx="1" type="body"/>
          </p:nvPr>
        </p:nvSpPr>
        <p:spPr>
          <a:xfrm>
            <a:off x="1297500" y="1567550"/>
            <a:ext cx="70389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LaTeX Beamer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Powerpoint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Keynote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Google Presentation (there is a LaTeX add-on)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Any other program you work with that can do math symbols</a:t>
            </a:r>
            <a:endParaRPr sz="1800"/>
          </a:p>
        </p:txBody>
      </p:sp>
      <p:sp>
        <p:nvSpPr>
          <p:cNvPr id="169" name="Google Shape;169;p6"/>
          <p:cNvSpPr txBox="1"/>
          <p:nvPr/>
        </p:nvSpPr>
        <p:spPr>
          <a:xfrm>
            <a:off x="1297500" y="3978925"/>
            <a:ext cx="69873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We will use Beamer language to describe strategies.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There are equivalents in other softwares.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"/>
          <p:cNvSpPr txBox="1"/>
          <p:nvPr>
            <p:ph type="title"/>
          </p:nvPr>
        </p:nvSpPr>
        <p:spPr>
          <a:xfrm>
            <a:off x="1297500" y="154487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Chunk &amp; Pause</a:t>
            </a:r>
            <a:endParaRPr sz="3200"/>
          </a:p>
        </p:txBody>
      </p:sp>
      <p:sp>
        <p:nvSpPr>
          <p:cNvPr id="176" name="Google Shape;176;p7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highlight>
                <a:srgbClr val="0000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>
              <a:highlight>
                <a:srgbClr val="0000FF"/>
              </a:highlight>
            </a:endParaRPr>
          </a:p>
        </p:txBody>
      </p:sp>
      <p:sp>
        <p:nvSpPr>
          <p:cNvPr id="177" name="Google Shape;177;p7"/>
          <p:cNvSpPr txBox="1"/>
          <p:nvPr>
            <p:ph idx="2" type="body"/>
          </p:nvPr>
        </p:nvSpPr>
        <p:spPr>
          <a:xfrm>
            <a:off x="5633925" y="611533"/>
            <a:ext cx="3403200" cy="1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Plan a complete point on a slide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8" name="Google Shape;17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9" name="Google Shape;17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0454" y="687933"/>
            <a:ext cx="2347800" cy="1759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237" y="2548405"/>
            <a:ext cx="1773936" cy="1329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2114" y="2548405"/>
            <a:ext cx="1769063" cy="1325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4000" y="2548405"/>
            <a:ext cx="1769464" cy="1325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64171" y="3651833"/>
            <a:ext cx="1769465" cy="1325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91570" y="3651833"/>
            <a:ext cx="1769465" cy="132588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7"/>
          <p:cNvSpPr txBox="1"/>
          <p:nvPr/>
        </p:nvSpPr>
        <p:spPr>
          <a:xfrm>
            <a:off x="6255675" y="2333413"/>
            <a:ext cx="2659200" cy="17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Sectioning Tip: only show as much content on the slide as you plan to discuss in up to the next 30 seconds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6" name="Google Shape;186;p7"/>
          <p:cNvSpPr txBox="1"/>
          <p:nvPr/>
        </p:nvSpPr>
        <p:spPr>
          <a:xfrm>
            <a:off x="5633925" y="1634225"/>
            <a:ext cx="21669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Break into sections &amp; add pauses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Recall Content on Slide</a:t>
            </a:r>
            <a:endParaRPr sz="3200"/>
          </a:p>
        </p:txBody>
      </p:sp>
      <p:sp>
        <p:nvSpPr>
          <p:cNvPr id="192" name="Google Shape;192;p8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3" name="Google Shape;193;p8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Repeat information on the new slide if more than two slides ago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Carry claim/main equation from slide to slide 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Repeat slide/slide content rather than clicking backward in deck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</p:txBody>
      </p:sp>
      <p:sp>
        <p:nvSpPr>
          <p:cNvPr id="194" name="Google Shape;19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5" name="Google Shape;19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7500" y="1041238"/>
            <a:ext cx="3403200" cy="1981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8"/>
          <p:cNvPicPr preferRelativeResize="0"/>
          <p:nvPr/>
        </p:nvPicPr>
        <p:blipFill rotWithShape="1">
          <a:blip r:embed="rId4">
            <a:alphaModFix/>
          </a:blip>
          <a:srcRect b="31673" l="0" r="0" t="0"/>
          <a:stretch/>
        </p:blipFill>
        <p:spPr>
          <a:xfrm>
            <a:off x="1297500" y="3023150"/>
            <a:ext cx="3403200" cy="1640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/>
              <a:t>Use callouts to create emphasis</a:t>
            </a:r>
            <a:endParaRPr sz="3200"/>
          </a:p>
        </p:txBody>
      </p:sp>
      <p:sp>
        <p:nvSpPr>
          <p:cNvPr id="202" name="Google Shape;202;p9"/>
          <p:cNvSpPr txBox="1"/>
          <p:nvPr>
            <p:ph idx="2" type="body"/>
          </p:nvPr>
        </p:nvSpPr>
        <p:spPr>
          <a:xfrm>
            <a:off x="5479321" y="14786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Highlight section you are discussing with a box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Highlight/show modifications in a new color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Label important sections of equations with brackets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Etc.</a:t>
            </a:r>
            <a:endParaRPr sz="1800"/>
          </a:p>
        </p:txBody>
      </p:sp>
      <p:sp>
        <p:nvSpPr>
          <p:cNvPr id="203" name="Google Shape;20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4" name="Google Shape;20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78927" y="2520033"/>
            <a:ext cx="2774905" cy="2079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489" y="1267623"/>
            <a:ext cx="2759438" cy="2067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